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5"/>
  </p:notesMasterIdLst>
  <p:handoutMasterIdLst>
    <p:handoutMasterId r:id="rId16"/>
  </p:handoutMasterIdLst>
  <p:sldIdLst>
    <p:sldId id="283" r:id="rId5"/>
    <p:sldId id="287" r:id="rId6"/>
    <p:sldId id="289" r:id="rId7"/>
    <p:sldId id="290" r:id="rId8"/>
    <p:sldId id="288" r:id="rId9"/>
    <p:sldId id="291" r:id="rId10"/>
    <p:sldId id="292" r:id="rId11"/>
    <p:sldId id="279" r:id="rId12"/>
    <p:sldId id="280" r:id="rId13"/>
    <p:sldId id="29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2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0361" autoAdjust="0"/>
  </p:normalViewPr>
  <p:slideViewPr>
    <p:cSldViewPr snapToGrid="0">
      <p:cViewPr varScale="1">
        <p:scale>
          <a:sx n="60" d="100"/>
          <a:sy n="60" d="100"/>
        </p:scale>
        <p:origin x="936"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8/7/2020</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8/7/2020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file:///C:\Users\Kyle%20Morris\Dropbox\Masters\DSC%20640\Week%205%20&amp;amp;%206\Assignment\Project\blogpopst.docx#_ftn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a:rPr>
              <a:t>Hello, my name is Kyle Morris and I’m here to talk to you today about safety in the airline industry. There are some flight names that are burned in to our collective consciousness. US Airways Flight 1549. Lion Air Flight 610, and Ethiopian Airlines Flight 302. Oceanic Airlines Flight 815. There’s a chance you may have recognized a few of these, unlike the names of the nearly 100,000 flights that take off on a normal day, pre-COVID-19. Those would be Captain Sully's Miracle on the Hudson, the two fatal flights that grounded the Boeing 737-MAX, and the flight from LOST, respectively.</a:t>
            </a:r>
          </a:p>
          <a:p>
            <a:pPr indent="457200" algn="l"/>
            <a:r>
              <a:rPr lang="en-US" b="0" i="0" dirty="0">
                <a:solidFill>
                  <a:srgbClr val="000000"/>
                </a:solidFill>
                <a:effectLst/>
                <a:latin typeface="Roboto"/>
              </a:rPr>
              <a:t>With such well-publicized incidents, both fatal, fictional, or miraculous, you might get the impression that these days, you are taking your life into your own hands every time you risk flying rather than driving, boating, or even walking! After all, you might say, hopping into a metal tube cruising at 583 MPH at 35,000 feet is just asking for trouble!</a:t>
            </a:r>
            <a:endParaRPr lang="en-US" b="0" i="0" dirty="0">
              <a:solidFill>
                <a:srgbClr val="757575"/>
              </a:solidFill>
              <a:effectLst/>
              <a:latin typeface="Roboto"/>
            </a:endParaRPr>
          </a:p>
          <a:p>
            <a:pPr algn="l"/>
            <a:r>
              <a:rPr lang="en-US" b="0" i="0" dirty="0">
                <a:solidFill>
                  <a:srgbClr val="000000"/>
                </a:solidFill>
                <a:effectLst/>
                <a:latin typeface="Roboto"/>
              </a:rPr>
              <a:t>          This could not be farther from the truth! </a:t>
            </a:r>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0515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a:p>
        </p:txBody>
      </p:sp>
    </p:spTree>
    <p:extLst>
      <p:ext uri="{BB962C8B-B14F-4D97-AF65-F5344CB8AC3E}">
        <p14:creationId xmlns:p14="http://schemas.microsoft.com/office/powerpoint/2010/main" val="2967873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a:rPr>
              <a:t>For many years now air travel has been one of the safest modes of transportation available to the traveler. The airline industry has been totally committed to safety for decades, and in the United States it has operated at an unprecedented level of safety. “During the past 20 years, commercial aviation fatalities in the U.S. have decreased by 95 percent as measured by fatalities per 100 million passengers.”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a:rPr>
              <a:t> We can look at the raw numbers to see this for ourselves. Here we can compare the incidents and fatal incidents over two time periods, from 1985-1999 and from 2000 - 2014. As you can see, not only has the number of incidents declined 57% over the two time periods, but 30% of incidents were fatal in the first time frame compared to 16% in the second. Not only are you </a:t>
            </a:r>
            <a:r>
              <a:rPr lang="en-US" b="0" i="1" dirty="0">
                <a:solidFill>
                  <a:srgbClr val="000000"/>
                </a:solidFill>
                <a:effectLst/>
                <a:latin typeface="Roboto"/>
              </a:rPr>
              <a:t>less likely</a:t>
            </a:r>
            <a:r>
              <a:rPr lang="en-US" b="0" i="0" dirty="0">
                <a:solidFill>
                  <a:srgbClr val="000000"/>
                </a:solidFill>
                <a:effectLst/>
                <a:latin typeface="Roboto"/>
              </a:rPr>
              <a:t> to be involved in an incident these days, being in an incident is far less likely to be fatal than it was previously.</a:t>
            </a:r>
            <a:endParaRPr lang="en-US" b="0" i="0" dirty="0">
              <a:solidFill>
                <a:srgbClr val="757575"/>
              </a:solidFill>
              <a:effectLst/>
              <a:latin typeface="Roboto"/>
            </a:endParaRPr>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1586660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a:rPr>
              <a:t>You might be asking yourself, sure, it looks like I’m less likely to be injured, but I’m going to be sticking to driving. At least then, I’m in control of the vehicle and it will just take us longer to get there. The fact is, nearly 38,000 people died in car crashes in 2016 alone</a:t>
            </a:r>
            <a:r>
              <a:rPr lang="en-US" b="0" i="0" u="none" strike="noStrike" dirty="0">
                <a:solidFill>
                  <a:srgbClr val="000000"/>
                </a:solidFill>
                <a:effectLst/>
                <a:latin typeface="Times New Roman" panose="02020603050405020304" pitchFamily="18" charset="0"/>
                <a:hlinkClick r:id="rId3"/>
              </a:rPr>
              <a:t>[*]</a:t>
            </a:r>
            <a:r>
              <a:rPr lang="en-US" b="0" i="0" dirty="0">
                <a:solidFill>
                  <a:srgbClr val="000000"/>
                </a:solidFill>
                <a:effectLst/>
                <a:latin typeface="Roboto"/>
              </a:rPr>
              <a:t> versus the 18,627 people that died because of aircraft-related incidents from 1995 – 2008.  As you can see, per 100 million miles traveled, traveling by car can be far more dangerous than traveling by airplane. In 2008, the most recent year available in our dataset, you were 12.66 times more likely to die traveling by car than by airplane. Until we have self-driving cars, this trend will likely continue (and even then, who is to say that self-driving technology will not be integrated into aircraft systems as well, further plummeting the incident rate for the airline industry?)</a:t>
            </a:r>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184440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number of flights have decreased over the years, the number of incidents would have decreased at a similar rate. However, the airline industry is bigger than ever. If planes had become more dangerous (or even the same rate of incidents), we would expect the number of incidents to increase. However, despite an increase in flights, we have seen a decrease in incidents.</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1201031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carrier you choose to fly with can influence your chances of having an accident. Over the 2000-2014 time period, just 7 carriers were responsible for 69% of the overall deaths. The remaining 31%? Split between 49 additional carriers. A small number of carriers are responsible for most plane-related deaths.</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a:p>
        </p:txBody>
      </p:sp>
    </p:spTree>
    <p:extLst>
      <p:ext uri="{BB962C8B-B14F-4D97-AF65-F5344CB8AC3E}">
        <p14:creationId xmlns:p14="http://schemas.microsoft.com/office/powerpoint/2010/main" val="3530021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the section of the world can have an effect. Here, we can see the number of accidents by each region of the world, compared to how many of those accidents involved deaths. While North America has the most fatal incidents and incidents, their ratio is one of the lowest!</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a:p>
        </p:txBody>
      </p:sp>
    </p:spTree>
    <p:extLst>
      <p:ext uri="{BB962C8B-B14F-4D97-AF65-F5344CB8AC3E}">
        <p14:creationId xmlns:p14="http://schemas.microsoft.com/office/powerpoint/2010/main" val="44837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see here that some models have better track records than others. In the entire life of the Boeing 737, there have been about 55 crashes. Now, this plane has logged billions of miles with only a few dozen crashes to show for it. Meanwhile, the Boeing 737 Max had 2 crashes after just 650,000 flights. The Boeing 737 would still need about 15 times as many flights as the 737 Max before it would see its first one. It shows just how troubled that plane is.</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a:p>
        </p:txBody>
      </p:sp>
    </p:spTree>
    <p:extLst>
      <p:ext uri="{BB962C8B-B14F-4D97-AF65-F5344CB8AC3E}">
        <p14:creationId xmlns:p14="http://schemas.microsoft.com/office/powerpoint/2010/main" val="377534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oboto"/>
              </a:rPr>
              <a:t> In today’s 24/7 news cycle, big incidents steal a lot of press time. In addition, reporting of incidents has become mandatory and the fact is that we have a lot more data at our fingertips then we used to. In years past, a plane crash in Asia might only make a blip in the world news section of your local paper unless a hometown hero was involved. But now, it will be front-page news across the internet. That is not necessarily a bad thing, but it is important to have some perspective. </a:t>
            </a:r>
            <a:endParaRPr lang="en-US" b="0" i="0" dirty="0">
              <a:solidFill>
                <a:srgbClr val="757575"/>
              </a:solidFill>
              <a:effectLst/>
              <a:latin typeface="Roboto"/>
            </a:endParaRPr>
          </a:p>
          <a:p>
            <a:pPr indent="457200" algn="l"/>
            <a:r>
              <a:rPr lang="en-US" b="0" i="0" dirty="0">
                <a:solidFill>
                  <a:srgbClr val="000000"/>
                </a:solidFill>
                <a:effectLst/>
                <a:latin typeface="Roboto"/>
              </a:rPr>
              <a:t>Looking at the underlying data, it is clear to see that air travel is safer than it has ever been, especially compared to the alternatives. So if you are worried about traveling by air, relax! Put your tray table up, return your seat to its full upright locked position and we will see you at 35,000 feet!</a:t>
            </a:r>
            <a:endParaRPr lang="en-US" b="0" i="0" dirty="0">
              <a:solidFill>
                <a:srgbClr val="757575"/>
              </a:solidFill>
              <a:effectLst/>
              <a:latin typeface="Roboto"/>
            </a:endParaRPr>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a:p>
        </p:txBody>
      </p:sp>
    </p:spTree>
    <p:extLst>
      <p:ext uri="{BB962C8B-B14F-4D97-AF65-F5344CB8AC3E}">
        <p14:creationId xmlns:p14="http://schemas.microsoft.com/office/powerpoint/2010/main" val="138724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9</a:t>
            </a:fld>
            <a:endParaRPr lang="en-US"/>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Header With Image">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With Image">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tx2">
                <a:lumMod val="75000"/>
              </a:schemeClr>
            </a:gs>
            <a:gs pos="76000">
              <a:schemeClr val="accent1"/>
            </a:gs>
          </a:gsLst>
          <a:path path="circle">
            <a:fillToRect l="100000" b="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eb.mit.edu/airlinedata/www/default.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data.world/hhaveliw/airplane-crashes-1908-2009" TargetMode="External"/><Relationship Id="rId5" Type="http://schemas.openxmlformats.org/officeDocument/2006/relationships/hyperlink" Target="http://www.airsafe.com/events/models/rate_mod.htm" TargetMode="External"/><Relationship Id="rId4" Type="http://schemas.openxmlformats.org/officeDocument/2006/relationships/hyperlink" Target="https://www-fars.nhtsa.dot.gov/Main/index.aspx" TargetMode="External"/></Relationships>
</file>

<file path=ppt/slides/_rels/slide2.xml.rels><?xml version="1.0" encoding="UTF-8" standalone="yes"?>
<Relationships xmlns="http://schemas.openxmlformats.org/package/2006/relationships"><Relationship Id="rId3" Type="http://schemas.openxmlformats.org/officeDocument/2006/relationships/video" Target="../media/media2.mp4"/><Relationship Id="rId7" Type="http://schemas.openxmlformats.org/officeDocument/2006/relationships/image" Target="../media/image5.png"/><Relationship Id="rId2" Type="http://schemas.microsoft.com/office/2007/relationships/media" Target="../media/media2.mp4"/><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7.png"/><Relationship Id="rId2" Type="http://schemas.microsoft.com/office/2007/relationships/media" Target="../media/media3.mp4"/><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9.png"/><Relationship Id="rId2" Type="http://schemas.microsoft.com/office/2007/relationships/media" Target="../media/media4.mp4"/><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4.xml"/><Relationship Id="rId4"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11.png"/><Relationship Id="rId2" Type="http://schemas.microsoft.com/office/2007/relationships/media" Target="../media/media5.mp4"/><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video" Target="../media/media6.mp4"/><Relationship Id="rId7" Type="http://schemas.openxmlformats.org/officeDocument/2006/relationships/image" Target="../media/image13.png"/><Relationship Id="rId2" Type="http://schemas.microsoft.com/office/2007/relationships/media" Target="../media/media6.mp4"/><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notesSlide" Target="../notesSlides/notesSlide6.xml"/><Relationship Id="rId4"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video" Target="../media/media7.mp4"/><Relationship Id="rId7" Type="http://schemas.openxmlformats.org/officeDocument/2006/relationships/image" Target="../media/image15.png"/><Relationship Id="rId2" Type="http://schemas.microsoft.com/office/2007/relationships/media" Target="../media/media7.mp4"/><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notesSlide" Target="../notesSlides/notesSlide7.xml"/><Relationship Id="rId4"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video" Target="../media/media8.mp4"/><Relationship Id="rId7" Type="http://schemas.openxmlformats.org/officeDocument/2006/relationships/image" Target="../media/image17.png"/><Relationship Id="rId2" Type="http://schemas.microsoft.com/office/2007/relationships/media" Target="../media/media8.mp4"/><Relationship Id="rId1" Type="http://schemas.openxmlformats.org/officeDocument/2006/relationships/tags" Target="../tags/tag7.xml"/><Relationship Id="rId6" Type="http://schemas.openxmlformats.org/officeDocument/2006/relationships/image" Target="../media/image16.jpeg"/><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7171062" y="3133725"/>
            <a:ext cx="4565667" cy="2078700"/>
          </a:xfrm>
          <a:effectLst>
            <a:outerShdw blurRad="50800" dist="38100" dir="5400000" algn="t" rotWithShape="0">
              <a:prstClr val="black">
                <a:alpha val="40000"/>
              </a:prstClr>
            </a:outerShdw>
          </a:effectLst>
        </p:spPr>
        <p:txBody>
          <a:bodyPr/>
          <a:lstStyle/>
          <a:p>
            <a:r>
              <a:rPr lang="en-US" dirty="0">
                <a:solidFill>
                  <a:srgbClr val="F28E2B"/>
                </a:solidFill>
              </a:rPr>
              <a:t>SAFETY IN THE AIRLINE INDUSTRY</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effectLst>
            <a:outerShdw blurRad="50800" dist="38100" dir="2700000" algn="tl" rotWithShape="0">
              <a:prstClr val="black">
                <a:alpha val="40000"/>
              </a:prstClr>
            </a:outerShdw>
          </a:effectLst>
        </p:spPr>
        <p:txBody>
          <a:bodyPr/>
          <a:lstStyle/>
          <a:p>
            <a:r>
              <a:rPr lang="en-US" noProof="1">
                <a:solidFill>
                  <a:srgbClr val="F28E2B"/>
                </a:solidFill>
              </a:rPr>
              <a:t>Kyle morris</a:t>
            </a:r>
          </a:p>
          <a:p>
            <a:endParaRPr lang="en-US" dirty="0">
              <a:solidFill>
                <a:srgbClr val="F28E2B"/>
              </a:solidFill>
            </a:endParaRPr>
          </a:p>
        </p:txBody>
      </p:sp>
      <p:pic>
        <p:nvPicPr>
          <p:cNvPr id="9" name="Picture Placeholder 8">
            <a:extLst>
              <a:ext uri="{FF2B5EF4-FFF2-40B4-BE49-F238E27FC236}">
                <a16:creationId xmlns:a16="http://schemas.microsoft.com/office/drawing/2014/main" id="{DB1311E9-18E9-45E4-B699-88272E494133}"/>
              </a:ext>
            </a:extLst>
          </p:cNvPr>
          <p:cNvPicPr>
            <a:picLocks noGrp="1" noChangeAspect="1"/>
          </p:cNvPicPr>
          <p:nvPr>
            <p:ph type="pic" sz="quarter" idx="10"/>
          </p:nvPr>
        </p:nvPicPr>
        <p:blipFill>
          <a:blip r:embed="rId5"/>
          <a:srcRect l="25645" r="25645"/>
          <a:stretch>
            <a:fillRect/>
          </a:stretch>
        </p:blipFill>
        <p:spPr>
          <a:xfrm flipH="1">
            <a:off x="2185409" y="1870845"/>
            <a:ext cx="3036036" cy="3116309"/>
          </a:xfrm>
          <a:prstGeom prst="rect">
            <a:avLst/>
          </a:prstGeom>
          <a:effectLst>
            <a:softEdge rad="63500"/>
          </a:effectLst>
        </p:spPr>
      </p:pic>
      <p:sp>
        <p:nvSpPr>
          <p:cNvPr id="7" name="Oval 6">
            <a:extLst>
              <a:ext uri="{FF2B5EF4-FFF2-40B4-BE49-F238E27FC236}">
                <a16:creationId xmlns:a16="http://schemas.microsoft.com/office/drawing/2014/main" id="{DAE98AA7-EEC8-4349-B75F-8C7B0A80C3F3}"/>
              </a:ext>
              <a:ext uri="{C183D7F6-B498-43B3-948B-1728B52AA6E4}">
                <adec:decorative xmlns:adec="http://schemas.microsoft.com/office/drawing/2017/decorative" val="1"/>
              </a:ext>
            </a:extLst>
          </p:cNvPr>
          <p:cNvSpPr/>
          <p:nvPr/>
        </p:nvSpPr>
        <p:spPr>
          <a:xfrm>
            <a:off x="331094" y="2213600"/>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Slide1">
            <a:hlinkClick r:id="" action="ppaction://media"/>
            <a:extLst>
              <a:ext uri="{FF2B5EF4-FFF2-40B4-BE49-F238E27FC236}">
                <a16:creationId xmlns:a16="http://schemas.microsoft.com/office/drawing/2014/main" id="{76F10F7F-45F3-4829-9067-2791003ACC3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34169" y="380638"/>
            <a:ext cx="6096000" cy="3429000"/>
          </a:xfrm>
          <a:prstGeom prst="rect">
            <a:avLst/>
          </a:prstGeom>
        </p:spPr>
      </p:pic>
    </p:spTree>
    <p:extLst>
      <p:ext uri="{BB962C8B-B14F-4D97-AF65-F5344CB8AC3E}">
        <p14:creationId xmlns:p14="http://schemas.microsoft.com/office/powerpoint/2010/main" val="809263698"/>
      </p:ext>
    </p:extLst>
  </p:cSld>
  <p:clrMapOvr>
    <a:masterClrMapping/>
  </p:clrMapOvr>
  <mc:AlternateContent xmlns:mc="http://schemas.openxmlformats.org/markup-compatibility/2006">
    <mc:Choice xmlns:p14="http://schemas.microsoft.com/office/powerpoint/2010/main" Requires="p14">
      <p:transition spd="slow" p14:dur="3400" advTm="71391">
        <p14:reveal/>
      </p:transition>
    </mc:Choice>
    <mc:Fallback>
      <p:transition spd="slow" advTm="713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9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0" objId="6"/>
        <p14:stopEvt time="71153"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a:effectLst>
            <a:outerShdw blurRad="50800" dist="38100" dir="2700000" algn="tl" rotWithShape="0">
              <a:prstClr val="black">
                <a:alpha val="40000"/>
              </a:prstClr>
            </a:outerShdw>
          </a:effectLst>
        </p:spPr>
        <p:txBody>
          <a:bodyPr/>
          <a:lstStyle/>
          <a:p>
            <a:r>
              <a:rPr lang="en-US" dirty="0">
                <a:solidFill>
                  <a:srgbClr val="F28E2B"/>
                </a:solidFill>
              </a:rPr>
              <a:t>Sources</a:t>
            </a:r>
          </a:p>
        </p:txBody>
      </p:sp>
      <p:sp>
        <p:nvSpPr>
          <p:cNvPr id="8" name="Rectangle 7">
            <a:extLst>
              <a:ext uri="{FF2B5EF4-FFF2-40B4-BE49-F238E27FC236}">
                <a16:creationId xmlns:a16="http://schemas.microsoft.com/office/drawing/2014/main" id="{15CFB419-42E0-46E9-9C95-2D55720246B5}"/>
              </a:ext>
            </a:extLst>
          </p:cNvPr>
          <p:cNvSpPr/>
          <p:nvPr/>
        </p:nvSpPr>
        <p:spPr>
          <a:xfrm>
            <a:off x="809469" y="2533338"/>
            <a:ext cx="4811842" cy="2068642"/>
          </a:xfrm>
          <a:prstGeom prst="rect">
            <a:avLst/>
          </a:prstGeom>
          <a:solidFill>
            <a:schemeClr val="accent3"/>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934456" y="2724206"/>
            <a:ext cx="4444800" cy="3383245"/>
          </a:xfrm>
          <a:effectLst>
            <a:outerShdw blurRad="50800" dist="38100" dir="2700000" algn="tl" rotWithShape="0">
              <a:prstClr val="black">
                <a:alpha val="40000"/>
              </a:prstClr>
            </a:outerShdw>
          </a:effectLst>
        </p:spPr>
        <p:txBody>
          <a:bodyPr/>
          <a:lstStyle/>
          <a:p>
            <a:r>
              <a:rPr lang="en-US" dirty="0">
                <a:solidFill>
                  <a:srgbClr val="F28E2B"/>
                </a:solidFill>
              </a:rPr>
              <a:t>Airline Safety - </a:t>
            </a:r>
            <a:r>
              <a:rPr lang="en-US" dirty="0">
                <a:solidFill>
                  <a:srgbClr val="F28E2B"/>
                </a:solidFill>
                <a:hlinkClick r:id="rId3"/>
              </a:rPr>
              <a:t>Airline Data Project</a:t>
            </a:r>
            <a:endParaRPr lang="en-US" dirty="0">
              <a:solidFill>
                <a:srgbClr val="F28E2B"/>
              </a:solidFill>
            </a:endParaRPr>
          </a:p>
          <a:p>
            <a:r>
              <a:rPr lang="en-US" noProof="1">
                <a:solidFill>
                  <a:srgbClr val="F28E2B"/>
                </a:solidFill>
              </a:rPr>
              <a:t>Transportation Data - </a:t>
            </a:r>
            <a:r>
              <a:rPr lang="en-US" noProof="1">
                <a:solidFill>
                  <a:srgbClr val="F28E2B"/>
                </a:solidFill>
                <a:hlinkClick r:id="rId4"/>
              </a:rPr>
              <a:t>NHTSA</a:t>
            </a:r>
            <a:endParaRPr lang="en-US" noProof="1">
              <a:solidFill>
                <a:srgbClr val="F28E2B"/>
              </a:solidFill>
            </a:endParaRPr>
          </a:p>
          <a:p>
            <a:r>
              <a:rPr lang="en-US" noProof="1">
                <a:solidFill>
                  <a:srgbClr val="F28E2B"/>
                </a:solidFill>
              </a:rPr>
              <a:t>Plane Incidents by Model - </a:t>
            </a:r>
            <a:r>
              <a:rPr lang="en-US" u="sng" dirty="0">
                <a:hlinkClick r:id="rId5"/>
              </a:rPr>
              <a:t>AirSafe.com</a:t>
            </a:r>
            <a:endParaRPr lang="en-US" u="sng" dirty="0"/>
          </a:p>
          <a:p>
            <a:r>
              <a:rPr lang="en-US" noProof="1">
                <a:solidFill>
                  <a:srgbClr val="F28E2B"/>
                </a:solidFill>
              </a:rPr>
              <a:t>Plane Crashes, Global - </a:t>
            </a:r>
            <a:r>
              <a:rPr lang="en-US" u="sng" dirty="0" err="1">
                <a:hlinkClick r:id="rId6"/>
              </a:rPr>
              <a:t>Data.World</a:t>
            </a:r>
            <a:r>
              <a:rPr lang="en-US" u="sng" dirty="0"/>
              <a:t>, </a:t>
            </a:r>
            <a:r>
              <a:rPr lang="en-US" dirty="0">
                <a:solidFill>
                  <a:srgbClr val="F28E2B"/>
                </a:solidFill>
              </a:rPr>
              <a:t>by way of Kaggle</a:t>
            </a:r>
            <a:endParaRPr lang="en-US" noProof="1">
              <a:solidFill>
                <a:srgbClr val="F28E2B"/>
              </a:solidFill>
            </a:endParaRPr>
          </a:p>
        </p:txBody>
      </p:sp>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10</a:t>
            </a:fld>
            <a:endParaRPr lang="en-US" dirty="0"/>
          </a:p>
        </p:txBody>
      </p:sp>
    </p:spTree>
    <p:extLst>
      <p:ext uri="{BB962C8B-B14F-4D97-AF65-F5344CB8AC3E}">
        <p14:creationId xmlns:p14="http://schemas.microsoft.com/office/powerpoint/2010/main" val="1872340173"/>
      </p:ext>
    </p:extLst>
  </p:cSld>
  <p:clrMapOvr>
    <a:masterClrMapping/>
  </p:clrMapOvr>
  <mc:AlternateContent xmlns:mc="http://schemas.openxmlformats.org/markup-compatibility/2006">
    <mc:Choice xmlns:p14="http://schemas.microsoft.com/office/powerpoint/2010/main" Requires="p14">
      <p:transition spd="slow" p14:dur="3400" advTm="10953">
        <p14:reveal/>
      </p:transition>
    </mc:Choice>
    <mc:Fallback>
      <p:transition spd="slow" advTm="10953">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A3F9D7-45E3-4A3E-8408-0FF9B80D2809}"/>
              </a:ext>
            </a:extLst>
          </p:cNvPr>
          <p:cNvPicPr>
            <a:picLocks noChangeAspect="1"/>
          </p:cNvPicPr>
          <p:nvPr/>
        </p:nvPicPr>
        <p:blipFill>
          <a:blip r:embed="rId6"/>
          <a:stretch>
            <a:fillRect/>
          </a:stretch>
        </p:blipFill>
        <p:spPr>
          <a:xfrm>
            <a:off x="5939165" y="359998"/>
            <a:ext cx="5164264" cy="5879127"/>
          </a:xfrm>
          <a:prstGeom prst="rect">
            <a:avLst/>
          </a:prstGeom>
          <a:noFill/>
          <a:effectLst>
            <a:glow rad="63500">
              <a:schemeClr val="accent1">
                <a:satMod val="175000"/>
                <a:alpha val="40000"/>
              </a:schemeClr>
            </a:glow>
          </a:effectLst>
        </p:spPr>
      </p:pic>
      <p:sp>
        <p:nvSpPr>
          <p:cNvPr id="4" name="Slide Number Placeholder 3">
            <a:extLst>
              <a:ext uri="{FF2B5EF4-FFF2-40B4-BE49-F238E27FC236}">
                <a16:creationId xmlns:a16="http://schemas.microsoft.com/office/drawing/2014/main" id="{E54EA5D4-1E30-49DD-A58C-946933F58EFE}"/>
              </a:ext>
            </a:extLst>
          </p:cNvPr>
          <p:cNvSpPr>
            <a:spLocks noGrp="1"/>
          </p:cNvSpPr>
          <p:nvPr>
            <p:ph type="sldNum" sz="quarter" idx="15"/>
          </p:nvPr>
        </p:nvSpPr>
        <p:spPr>
          <a:xfrm>
            <a:off x="11728948" y="6385422"/>
            <a:ext cx="288000" cy="288000"/>
          </a:xfrm>
        </p:spPr>
        <p:txBody>
          <a:bodyPr anchor="ctr">
            <a:normAutofit/>
          </a:bodyPr>
          <a:lstStyle/>
          <a:p>
            <a:pPr>
              <a:spcAft>
                <a:spcPts val="600"/>
              </a:spcAft>
            </a:pPr>
            <a:fld id="{B67B645E-C5E5-4727-B977-D372A0AA71D9}" type="slidenum">
              <a:rPr lang="en-US" smtClean="0"/>
              <a:pPr>
                <a:spcAft>
                  <a:spcPts val="600"/>
                </a:spcAft>
              </a:pPr>
              <a:t>2</a:t>
            </a:fld>
            <a:endParaRPr lang="en-US"/>
          </a:p>
        </p:txBody>
      </p:sp>
      <p:pic>
        <p:nvPicPr>
          <p:cNvPr id="10" name="Slide2">
            <a:hlinkClick r:id="" action="ppaction://media"/>
            <a:extLst>
              <a:ext uri="{FF2B5EF4-FFF2-40B4-BE49-F238E27FC236}">
                <a16:creationId xmlns:a16="http://schemas.microsoft.com/office/drawing/2014/main" id="{7BC0464F-0DE5-42C0-A9CE-A7DB8E814E6B}"/>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513347" y="1052012"/>
            <a:ext cx="4995778" cy="2810125"/>
          </a:xfrm>
          <a:prstGeom prst="rect">
            <a:avLst/>
          </a:prstGeom>
        </p:spPr>
      </p:pic>
    </p:spTree>
    <p:custDataLst>
      <p:tags r:id="rId1"/>
    </p:custDataLst>
    <p:extLst>
      <p:ext uri="{BB962C8B-B14F-4D97-AF65-F5344CB8AC3E}">
        <p14:creationId xmlns:p14="http://schemas.microsoft.com/office/powerpoint/2010/main" val="3731642299"/>
      </p:ext>
    </p:extLst>
  </p:cSld>
  <p:clrMapOvr>
    <a:masterClrMapping/>
  </p:clrMapOvr>
  <mc:AlternateContent xmlns:mc="http://schemas.openxmlformats.org/markup-compatibility/2006">
    <mc:Choice xmlns:p14="http://schemas.microsoft.com/office/powerpoint/2010/main" Requires="p14">
      <p:transition spd="slow" p14:dur="3400" advTm="67768">
        <p14:reveal/>
      </p:transition>
    </mc:Choice>
    <mc:Fallback>
      <p:transition spd="slow" advTm="677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2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extLst>
    <p:ext uri="{E180D4A7-C9FB-4DFB-919C-405C955672EB}">
      <p14:showEvtLst xmlns:p14="http://schemas.microsoft.com/office/powerpoint/2010/main">
        <p14:playEvt time="12" objId="10"/>
        <p14:stopEvt time="67360" objId="10"/>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99C2-32BF-423F-9FCB-C7261C5F4388}"/>
              </a:ext>
            </a:extLst>
          </p:cNvPr>
          <p:cNvSpPr>
            <a:spLocks noGrp="1"/>
          </p:cNvSpPr>
          <p:nvPr>
            <p:ph type="title"/>
          </p:nvPr>
        </p:nvSpPr>
        <p:spPr>
          <a:xfrm>
            <a:off x="432000" y="432000"/>
            <a:ext cx="10143235" cy="432000"/>
          </a:xfrm>
          <a:effectLst>
            <a:outerShdw blurRad="50800" dist="38100" dir="2700000" algn="tl" rotWithShape="0">
              <a:prstClr val="black">
                <a:alpha val="40000"/>
              </a:prstClr>
            </a:outerShdw>
          </a:effectLst>
        </p:spPr>
        <p:txBody>
          <a:bodyPr/>
          <a:lstStyle/>
          <a:p>
            <a:r>
              <a:rPr lang="en-US" dirty="0">
                <a:solidFill>
                  <a:srgbClr val="F28E2B"/>
                </a:solidFill>
              </a:rPr>
              <a:t>Relative Safety, Motor Vehicle versus Airplane</a:t>
            </a:r>
          </a:p>
        </p:txBody>
      </p:sp>
      <p:sp>
        <p:nvSpPr>
          <p:cNvPr id="4" name="Slide Number Placeholder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a:lstStyle/>
          <a:p>
            <a:pPr algn="ctr"/>
            <a:fld id="{B67B645E-C5E5-4727-B977-D372A0AA71D9}" type="slidenum">
              <a:rPr lang="en-US" smtClean="0"/>
              <a:pPr algn="ctr"/>
              <a:t>3</a:t>
            </a:fld>
            <a:endParaRPr lang="en-US"/>
          </a:p>
        </p:txBody>
      </p:sp>
      <p:pic>
        <p:nvPicPr>
          <p:cNvPr id="3" name="Picture 2">
            <a:extLst>
              <a:ext uri="{FF2B5EF4-FFF2-40B4-BE49-F238E27FC236}">
                <a16:creationId xmlns:a16="http://schemas.microsoft.com/office/drawing/2014/main" id="{D85BE285-EBE2-4364-8B72-2BA1E3D9C22A}"/>
              </a:ext>
            </a:extLst>
          </p:cNvPr>
          <p:cNvPicPr>
            <a:picLocks noChangeAspect="1"/>
          </p:cNvPicPr>
          <p:nvPr/>
        </p:nvPicPr>
        <p:blipFill>
          <a:blip r:embed="rId6"/>
          <a:stretch>
            <a:fillRect/>
          </a:stretch>
        </p:blipFill>
        <p:spPr>
          <a:xfrm>
            <a:off x="1256624" y="910301"/>
            <a:ext cx="6892765" cy="3236072"/>
          </a:xfrm>
          <a:prstGeom prst="rect">
            <a:avLst/>
          </a:prstGeom>
        </p:spPr>
      </p:pic>
      <p:sp>
        <p:nvSpPr>
          <p:cNvPr id="6" name="TextBox 5">
            <a:extLst>
              <a:ext uri="{FF2B5EF4-FFF2-40B4-BE49-F238E27FC236}">
                <a16:creationId xmlns:a16="http://schemas.microsoft.com/office/drawing/2014/main" id="{DA9F18D5-F289-4024-AA09-2F449937B5D0}"/>
              </a:ext>
            </a:extLst>
          </p:cNvPr>
          <p:cNvSpPr txBox="1"/>
          <p:nvPr/>
        </p:nvSpPr>
        <p:spPr>
          <a:xfrm>
            <a:off x="909418" y="4679782"/>
            <a:ext cx="6908821"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1" dirty="0">
                <a:solidFill>
                  <a:srgbClr val="F28E2B"/>
                </a:solidFill>
              </a:rPr>
              <a:t>In 2008, you were 12.66 times more likely to die in a passenger vehicle than an airplane per mile travelled.</a:t>
            </a:r>
          </a:p>
        </p:txBody>
      </p:sp>
      <p:pic>
        <p:nvPicPr>
          <p:cNvPr id="7" name="Slide3">
            <a:hlinkClick r:id="" action="ppaction://media"/>
            <a:extLst>
              <a:ext uri="{FF2B5EF4-FFF2-40B4-BE49-F238E27FC236}">
                <a16:creationId xmlns:a16="http://schemas.microsoft.com/office/drawing/2014/main" id="{91E2D05D-DD92-4EF8-99CA-06E629849226}"/>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7962239" y="4146373"/>
            <a:ext cx="3910709" cy="2199774"/>
          </a:xfrm>
          <a:prstGeom prst="rect">
            <a:avLst/>
          </a:prstGeom>
        </p:spPr>
      </p:pic>
    </p:spTree>
    <p:custDataLst>
      <p:tags r:id="rId1"/>
    </p:custDataLst>
    <p:extLst>
      <p:ext uri="{BB962C8B-B14F-4D97-AF65-F5344CB8AC3E}">
        <p14:creationId xmlns:p14="http://schemas.microsoft.com/office/powerpoint/2010/main" val="1196689011"/>
      </p:ext>
    </p:extLst>
  </p:cSld>
  <p:clrMapOvr>
    <a:masterClrMapping/>
  </p:clrMapOvr>
  <mc:AlternateContent xmlns:mc="http://schemas.openxmlformats.org/markup-compatibility/2006">
    <mc:Choice xmlns:p14="http://schemas.microsoft.com/office/powerpoint/2010/main" Requires="p14">
      <p:transition spd="slow" p14:dur="3400" advTm="64842">
        <p14:reveal/>
      </p:transition>
    </mc:Choice>
    <mc:Fallback>
      <p:transition spd="slow" advTm="648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0" objId="7"/>
        <p14:stopEvt time="64279" objId="7"/>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99C2-32BF-423F-9FCB-C7261C5F4388}"/>
              </a:ext>
            </a:extLst>
          </p:cNvPr>
          <p:cNvSpPr>
            <a:spLocks noGrp="1"/>
          </p:cNvSpPr>
          <p:nvPr>
            <p:ph type="title"/>
          </p:nvPr>
        </p:nvSpPr>
        <p:spPr>
          <a:xfrm>
            <a:off x="432000" y="432000"/>
            <a:ext cx="10143235" cy="432000"/>
          </a:xfrm>
          <a:effectLst>
            <a:outerShdw blurRad="50800" dist="38100" dir="2700000" algn="tl" rotWithShape="0">
              <a:prstClr val="black">
                <a:alpha val="40000"/>
              </a:prstClr>
            </a:outerShdw>
          </a:effectLst>
        </p:spPr>
        <p:txBody>
          <a:bodyPr/>
          <a:lstStyle/>
          <a:p>
            <a:r>
              <a:rPr lang="en-US" dirty="0">
                <a:solidFill>
                  <a:srgbClr val="F28E2B"/>
                </a:solidFill>
              </a:rPr>
              <a:t>Airline Industry Revenue by Year, Global</a:t>
            </a:r>
          </a:p>
        </p:txBody>
      </p:sp>
      <p:sp>
        <p:nvSpPr>
          <p:cNvPr id="4" name="Slide Number Placeholder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a:lstStyle/>
          <a:p>
            <a:pPr algn="ctr"/>
            <a:fld id="{B67B645E-C5E5-4727-B977-D372A0AA71D9}" type="slidenum">
              <a:rPr lang="en-US" smtClean="0"/>
              <a:pPr algn="ctr"/>
              <a:t>4</a:t>
            </a:fld>
            <a:endParaRPr lang="en-US"/>
          </a:p>
        </p:txBody>
      </p:sp>
      <p:sp>
        <p:nvSpPr>
          <p:cNvPr id="6" name="TextBox 5">
            <a:extLst>
              <a:ext uri="{FF2B5EF4-FFF2-40B4-BE49-F238E27FC236}">
                <a16:creationId xmlns:a16="http://schemas.microsoft.com/office/drawing/2014/main" id="{DA9F18D5-F289-4024-AA09-2F449937B5D0}"/>
              </a:ext>
            </a:extLst>
          </p:cNvPr>
          <p:cNvSpPr txBox="1"/>
          <p:nvPr/>
        </p:nvSpPr>
        <p:spPr>
          <a:xfrm>
            <a:off x="255263" y="4256353"/>
            <a:ext cx="7262765" cy="1477328"/>
          </a:xfrm>
          <a:prstGeom prst="rect">
            <a:avLst/>
          </a:prstGeom>
          <a:noFill/>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1" dirty="0">
                <a:solidFill>
                  <a:srgbClr val="F28E2B"/>
                </a:solidFill>
              </a:rPr>
              <a:t>Global flights have increased since 1995.</a:t>
            </a:r>
          </a:p>
          <a:p>
            <a:pPr marL="285750" indent="-285750">
              <a:buFont typeface="Arial" panose="020B0604020202020204" pitchFamily="34" charset="0"/>
              <a:buChar char="•"/>
            </a:pPr>
            <a:r>
              <a:rPr lang="en-US" b="1" dirty="0">
                <a:solidFill>
                  <a:srgbClr val="F28E2B"/>
                </a:solidFill>
              </a:rPr>
              <a:t>Slight downturns in the wake of 9/11 and the 2009 global recession have done little to deter the public from flying.</a:t>
            </a:r>
          </a:p>
          <a:p>
            <a:pPr marL="285750" indent="-285750">
              <a:buFont typeface="Arial" panose="020B0604020202020204" pitchFamily="34" charset="0"/>
              <a:buChar char="•"/>
            </a:pPr>
            <a:r>
              <a:rPr lang="en-US" b="1" dirty="0">
                <a:solidFill>
                  <a:srgbClr val="F28E2B"/>
                </a:solidFill>
              </a:rPr>
              <a:t>COVID-19 will absolutely influence revenue, but the industry has recovered quickly in the past.	</a:t>
            </a:r>
          </a:p>
        </p:txBody>
      </p:sp>
      <p:pic>
        <p:nvPicPr>
          <p:cNvPr id="5" name="Picture 4">
            <a:extLst>
              <a:ext uri="{FF2B5EF4-FFF2-40B4-BE49-F238E27FC236}">
                <a16:creationId xmlns:a16="http://schemas.microsoft.com/office/drawing/2014/main" id="{8428507C-215E-4E51-9C5E-04E52AB2530A}"/>
              </a:ext>
            </a:extLst>
          </p:cNvPr>
          <p:cNvPicPr>
            <a:picLocks noChangeAspect="1"/>
          </p:cNvPicPr>
          <p:nvPr/>
        </p:nvPicPr>
        <p:blipFill>
          <a:blip r:embed="rId6"/>
          <a:stretch>
            <a:fillRect/>
          </a:stretch>
        </p:blipFill>
        <p:spPr>
          <a:xfrm>
            <a:off x="906011" y="987668"/>
            <a:ext cx="6692228" cy="3145018"/>
          </a:xfrm>
          <a:prstGeom prst="rect">
            <a:avLst/>
          </a:prstGeom>
        </p:spPr>
      </p:pic>
      <p:pic>
        <p:nvPicPr>
          <p:cNvPr id="7" name="Slide4">
            <a:hlinkClick r:id="" action="ppaction://media"/>
            <a:extLst>
              <a:ext uri="{FF2B5EF4-FFF2-40B4-BE49-F238E27FC236}">
                <a16:creationId xmlns:a16="http://schemas.microsoft.com/office/drawing/2014/main" id="{4F832DE1-EB07-4674-A82C-9F519FDDCD96}"/>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7598239" y="3945017"/>
            <a:ext cx="4338498" cy="2440405"/>
          </a:xfrm>
          <a:prstGeom prst="rect">
            <a:avLst/>
          </a:prstGeom>
        </p:spPr>
      </p:pic>
    </p:spTree>
    <p:custDataLst>
      <p:tags r:id="rId1"/>
    </p:custDataLst>
    <p:extLst>
      <p:ext uri="{BB962C8B-B14F-4D97-AF65-F5344CB8AC3E}">
        <p14:creationId xmlns:p14="http://schemas.microsoft.com/office/powerpoint/2010/main" val="3144495927"/>
      </p:ext>
    </p:extLst>
  </p:cSld>
  <p:clrMapOvr>
    <a:masterClrMapping/>
  </p:clrMapOvr>
  <mc:AlternateContent xmlns:mc="http://schemas.openxmlformats.org/markup-compatibility/2006">
    <mc:Choice xmlns:p14="http://schemas.microsoft.com/office/powerpoint/2010/main" Requires="p14">
      <p:transition spd="slow" p14:dur="3400" advTm="28499">
        <p14:reveal/>
      </p:transition>
    </mc:Choice>
    <mc:Fallback>
      <p:transition spd="slow" advTm="284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0" objId="7"/>
        <p14:stopEvt time="28296" objId="7"/>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36275B-C405-4D70-AB8A-E404C91E3614}"/>
              </a:ext>
            </a:extLst>
          </p:cNvPr>
          <p:cNvSpPr/>
          <p:nvPr/>
        </p:nvSpPr>
        <p:spPr>
          <a:xfrm>
            <a:off x="7419372" y="902825"/>
            <a:ext cx="4597576" cy="5335929"/>
          </a:xfrm>
          <a:prstGeom prst="rect">
            <a:avLst/>
          </a:prstGeom>
          <a:solidFill>
            <a:schemeClr val="tx2"/>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6" name="Picture 5">
            <a:extLst>
              <a:ext uri="{FF2B5EF4-FFF2-40B4-BE49-F238E27FC236}">
                <a16:creationId xmlns:a16="http://schemas.microsoft.com/office/drawing/2014/main" id="{E2A3F9D7-45E3-4A3E-8408-0FF9B80D2809}"/>
              </a:ext>
            </a:extLst>
          </p:cNvPr>
          <p:cNvPicPr>
            <a:picLocks noChangeAspect="1"/>
          </p:cNvPicPr>
          <p:nvPr/>
        </p:nvPicPr>
        <p:blipFill>
          <a:blip r:embed="rId6"/>
          <a:srcRect/>
          <a:stretch/>
        </p:blipFill>
        <p:spPr>
          <a:xfrm>
            <a:off x="175052" y="902825"/>
            <a:ext cx="6192391" cy="4762530"/>
          </a:xfrm>
          <a:prstGeom prst="rect">
            <a:avLst/>
          </a:prstGeom>
          <a:noFill/>
          <a:effectLst>
            <a:glow rad="63500">
              <a:schemeClr val="accent3">
                <a:satMod val="175000"/>
                <a:alpha val="40000"/>
              </a:schemeClr>
            </a:glow>
          </a:effectLst>
        </p:spPr>
      </p:pic>
      <p:sp>
        <p:nvSpPr>
          <p:cNvPr id="11" name="Text Placeholder 3">
            <a:extLst>
              <a:ext uri="{FF2B5EF4-FFF2-40B4-BE49-F238E27FC236}">
                <a16:creationId xmlns:a16="http://schemas.microsoft.com/office/drawing/2014/main" id="{B460F076-1BDF-4282-BC29-3FB0BFD9B305}"/>
              </a:ext>
            </a:extLst>
          </p:cNvPr>
          <p:cNvSpPr>
            <a:spLocks noGrp="1"/>
          </p:cNvSpPr>
          <p:nvPr>
            <p:ph type="body" sz="half" idx="2"/>
          </p:nvPr>
        </p:nvSpPr>
        <p:spPr>
          <a:xfrm>
            <a:off x="7542148" y="2433106"/>
            <a:ext cx="4186800" cy="1689715"/>
          </a:xfrm>
          <a:effectLst>
            <a:outerShdw blurRad="50800" dist="38100" dir="2700000" algn="tl" rotWithShape="0">
              <a:prstClr val="black">
                <a:alpha val="40000"/>
              </a:prstClr>
            </a:outerShdw>
          </a:effectLst>
        </p:spPr>
        <p:txBody>
          <a:bodyPr/>
          <a:lstStyle/>
          <a:p>
            <a:pPr marL="285750" indent="-285750">
              <a:buFont typeface="Arial" panose="020B0604020202020204" pitchFamily="34" charset="0"/>
              <a:buChar char="•"/>
            </a:pPr>
            <a:r>
              <a:rPr lang="en-US" sz="1800" dirty="0">
                <a:solidFill>
                  <a:srgbClr val="F28E2B"/>
                </a:solidFill>
              </a:rPr>
              <a:t>7 airlines were responsible for 69% of the overall fatalities, with the remaining 49 airlines responsible for 31%.</a:t>
            </a:r>
          </a:p>
          <a:p>
            <a:pPr marL="285750" indent="-285750">
              <a:buFont typeface="Arial" panose="020B0604020202020204" pitchFamily="34" charset="0"/>
              <a:buChar char="•"/>
            </a:pPr>
            <a:r>
              <a:rPr lang="en-US" sz="1800" dirty="0">
                <a:solidFill>
                  <a:srgbClr val="F28E2B"/>
                </a:solidFill>
              </a:rPr>
              <a:t>Overall, there were 6295 deaths in the older time frame compared to 3109 in the newer one.</a:t>
            </a:r>
          </a:p>
        </p:txBody>
      </p:sp>
      <p:sp>
        <p:nvSpPr>
          <p:cNvPr id="2" name="Title 1">
            <a:extLst>
              <a:ext uri="{FF2B5EF4-FFF2-40B4-BE49-F238E27FC236}">
                <a16:creationId xmlns:a16="http://schemas.microsoft.com/office/drawing/2014/main" id="{021699C2-32BF-423F-9FCB-C7261C5F4388}"/>
              </a:ext>
            </a:extLst>
          </p:cNvPr>
          <p:cNvSpPr>
            <a:spLocks noGrp="1"/>
          </p:cNvSpPr>
          <p:nvPr>
            <p:ph type="title"/>
          </p:nvPr>
        </p:nvSpPr>
        <p:spPr>
          <a:xfrm>
            <a:off x="7542148" y="717630"/>
            <a:ext cx="4186800" cy="1542327"/>
          </a:xfrm>
          <a:effectLst>
            <a:outerShdw blurRad="50800" dist="38100" dir="2700000" algn="tl" rotWithShape="0">
              <a:prstClr val="black">
                <a:alpha val="40000"/>
              </a:prstClr>
            </a:outerShdw>
          </a:effectLst>
        </p:spPr>
        <p:txBody>
          <a:bodyPr anchor="b">
            <a:normAutofit/>
          </a:bodyPr>
          <a:lstStyle/>
          <a:p>
            <a:r>
              <a:rPr lang="en-US" dirty="0">
                <a:solidFill>
                  <a:srgbClr val="F28E2B"/>
                </a:solidFill>
              </a:rPr>
              <a:t>Percent  Fatalities</a:t>
            </a:r>
            <a:br>
              <a:rPr lang="en-US" dirty="0">
                <a:solidFill>
                  <a:srgbClr val="F28E2B"/>
                </a:solidFill>
              </a:rPr>
            </a:br>
            <a:r>
              <a:rPr lang="en-US" dirty="0">
                <a:solidFill>
                  <a:srgbClr val="F28E2B"/>
                </a:solidFill>
              </a:rPr>
              <a:t>by Airline, 2000 - 2014</a:t>
            </a:r>
          </a:p>
        </p:txBody>
      </p:sp>
      <p:sp>
        <p:nvSpPr>
          <p:cNvPr id="4" name="Slide Number Placeholder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anchor="ctr">
            <a:normAutofit/>
          </a:bodyPr>
          <a:lstStyle/>
          <a:p>
            <a:pPr>
              <a:spcAft>
                <a:spcPts val="600"/>
              </a:spcAft>
            </a:pPr>
            <a:fld id="{B67B645E-C5E5-4727-B977-D372A0AA71D9}" type="slidenum">
              <a:rPr lang="en-US" smtClean="0"/>
              <a:pPr>
                <a:spcAft>
                  <a:spcPts val="600"/>
                </a:spcAft>
              </a:pPr>
              <a:t>5</a:t>
            </a:fld>
            <a:endParaRPr lang="en-US"/>
          </a:p>
        </p:txBody>
      </p:sp>
      <p:pic>
        <p:nvPicPr>
          <p:cNvPr id="5" name="Slide5">
            <a:hlinkClick r:id="" action="ppaction://media"/>
            <a:extLst>
              <a:ext uri="{FF2B5EF4-FFF2-40B4-BE49-F238E27FC236}">
                <a16:creationId xmlns:a16="http://schemas.microsoft.com/office/drawing/2014/main" id="{0C14445D-61D7-4103-BE50-30B160A6CB57}"/>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7939083" y="4122821"/>
            <a:ext cx="3558153" cy="2001461"/>
          </a:xfrm>
          <a:prstGeom prst="rect">
            <a:avLst/>
          </a:prstGeom>
        </p:spPr>
      </p:pic>
    </p:spTree>
    <p:custDataLst>
      <p:tags r:id="rId1"/>
    </p:custDataLst>
    <p:extLst>
      <p:ext uri="{BB962C8B-B14F-4D97-AF65-F5344CB8AC3E}">
        <p14:creationId xmlns:p14="http://schemas.microsoft.com/office/powerpoint/2010/main" val="1498011941"/>
      </p:ext>
    </p:extLst>
  </p:cSld>
  <p:clrMapOvr>
    <a:masterClrMapping/>
  </p:clrMapOvr>
  <mc:AlternateContent xmlns:mc="http://schemas.openxmlformats.org/markup-compatibility/2006">
    <mc:Choice xmlns:p14="http://schemas.microsoft.com/office/powerpoint/2010/main" Requires="p14">
      <p:transition spd="slow" p14:dur="3400" advTm="30598">
        <p14:reveal/>
      </p:transition>
    </mc:Choice>
    <mc:Fallback>
      <p:transition spd="slow" advTm="305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0" objId="5"/>
        <p14:stopEvt time="30362" objId="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A3F9D7-45E3-4A3E-8408-0FF9B80D2809}"/>
              </a:ext>
            </a:extLst>
          </p:cNvPr>
          <p:cNvPicPr>
            <a:picLocks noChangeAspect="1"/>
          </p:cNvPicPr>
          <p:nvPr/>
        </p:nvPicPr>
        <p:blipFill>
          <a:blip r:embed="rId6"/>
          <a:srcRect/>
          <a:stretch/>
        </p:blipFill>
        <p:spPr>
          <a:xfrm>
            <a:off x="5939164" y="1309073"/>
            <a:ext cx="6034595" cy="4651889"/>
          </a:xfrm>
          <a:prstGeom prst="rect">
            <a:avLst/>
          </a:prstGeom>
          <a:noFill/>
          <a:effectLst>
            <a:glow rad="63500">
              <a:schemeClr val="accent1">
                <a:satMod val="175000"/>
                <a:alpha val="40000"/>
              </a:schemeClr>
            </a:glow>
          </a:effectLst>
        </p:spPr>
      </p:pic>
      <p:sp>
        <p:nvSpPr>
          <p:cNvPr id="2" name="Title 1">
            <a:extLst>
              <a:ext uri="{FF2B5EF4-FFF2-40B4-BE49-F238E27FC236}">
                <a16:creationId xmlns:a16="http://schemas.microsoft.com/office/drawing/2014/main" id="{021699C2-32BF-423F-9FCB-C7261C5F4388}"/>
              </a:ext>
            </a:extLst>
          </p:cNvPr>
          <p:cNvSpPr>
            <a:spLocks noGrp="1"/>
          </p:cNvSpPr>
          <p:nvPr>
            <p:ph type="title"/>
          </p:nvPr>
        </p:nvSpPr>
        <p:spPr>
          <a:xfrm>
            <a:off x="360000" y="359998"/>
            <a:ext cx="4429714" cy="3400228"/>
          </a:xfrm>
          <a:effectLst>
            <a:outerShdw blurRad="50800" dist="38100" dir="2700000" algn="tl" rotWithShape="0">
              <a:prstClr val="black">
                <a:alpha val="40000"/>
              </a:prstClr>
            </a:outerShdw>
          </a:effectLst>
        </p:spPr>
        <p:txBody>
          <a:bodyPr anchor="b">
            <a:normAutofit/>
          </a:bodyPr>
          <a:lstStyle/>
          <a:p>
            <a:r>
              <a:rPr lang="en-US" dirty="0">
                <a:solidFill>
                  <a:schemeClr val="accent6">
                    <a:lumMod val="75000"/>
                  </a:schemeClr>
                </a:solidFill>
              </a:rPr>
              <a:t>Fatal and Total Incidents,</a:t>
            </a:r>
            <a:br>
              <a:rPr lang="en-US" dirty="0">
                <a:solidFill>
                  <a:schemeClr val="accent6">
                    <a:lumMod val="75000"/>
                  </a:schemeClr>
                </a:solidFill>
              </a:rPr>
            </a:br>
            <a:r>
              <a:rPr lang="en-US" dirty="0">
                <a:solidFill>
                  <a:schemeClr val="accent6">
                    <a:lumMod val="75000"/>
                  </a:schemeClr>
                </a:solidFill>
              </a:rPr>
              <a:t>by Region</a:t>
            </a:r>
          </a:p>
        </p:txBody>
      </p:sp>
      <p:sp>
        <p:nvSpPr>
          <p:cNvPr id="11" name="Text Placeholder 3">
            <a:extLst>
              <a:ext uri="{FF2B5EF4-FFF2-40B4-BE49-F238E27FC236}">
                <a16:creationId xmlns:a16="http://schemas.microsoft.com/office/drawing/2014/main" id="{B460F076-1BDF-4282-BC29-3FB0BFD9B305}"/>
              </a:ext>
            </a:extLst>
          </p:cNvPr>
          <p:cNvSpPr>
            <a:spLocks noGrp="1"/>
          </p:cNvSpPr>
          <p:nvPr>
            <p:ph type="body" sz="half" idx="13"/>
          </p:nvPr>
        </p:nvSpPr>
        <p:spPr>
          <a:xfrm>
            <a:off x="359999" y="3960000"/>
            <a:ext cx="4186799" cy="2164938"/>
          </a:xfrm>
          <a:effectLst>
            <a:outerShdw blurRad="50800" dist="38100" dir="2700000" algn="tl" rotWithShape="0">
              <a:prstClr val="black">
                <a:alpha val="40000"/>
              </a:prstClr>
            </a:outerShdw>
          </a:effectLst>
        </p:spPr>
        <p:txBody>
          <a:bodyPr/>
          <a:lstStyle/>
          <a:p>
            <a:pPr marL="285750" indent="-285750">
              <a:buFont typeface="Arial" panose="020B0604020202020204" pitchFamily="34" charset="0"/>
              <a:buChar char="•"/>
            </a:pPr>
            <a:r>
              <a:rPr lang="en-US" dirty="0">
                <a:solidFill>
                  <a:schemeClr val="accent6">
                    <a:lumMod val="75000"/>
                  </a:schemeClr>
                </a:solidFill>
              </a:rPr>
              <a:t>50% of incidents involving Africa-based carriers were fatal.</a:t>
            </a:r>
          </a:p>
          <a:p>
            <a:pPr marL="285750" indent="-285750">
              <a:buFont typeface="Arial" panose="020B0604020202020204" pitchFamily="34" charset="0"/>
              <a:buChar char="•"/>
            </a:pPr>
            <a:r>
              <a:rPr lang="en-US" dirty="0">
                <a:solidFill>
                  <a:schemeClr val="accent6">
                    <a:lumMod val="75000"/>
                  </a:schemeClr>
                </a:solidFill>
              </a:rPr>
              <a:t>Despite having the most incidents, North American carriers had the third lowest percentage of fatal accidents, 12.5%.</a:t>
            </a:r>
          </a:p>
          <a:p>
            <a:pPr marL="285750" indent="-285750">
              <a:buFont typeface="Arial" panose="020B0604020202020204" pitchFamily="34" charset="0"/>
              <a:buChar char="•"/>
            </a:pPr>
            <a:r>
              <a:rPr lang="en-US" dirty="0">
                <a:solidFill>
                  <a:schemeClr val="accent6">
                    <a:lumMod val="75000"/>
                  </a:schemeClr>
                </a:solidFill>
              </a:rPr>
              <a:t>22.8% of incidents involving Asian carriers were fatal.</a:t>
            </a:r>
          </a:p>
          <a:p>
            <a:pPr marL="285750" indent="-285750">
              <a:buFont typeface="Arial" panose="020B0604020202020204" pitchFamily="34" charset="0"/>
              <a:buChar char="•"/>
            </a:pPr>
            <a:r>
              <a:rPr lang="en-US" dirty="0">
                <a:solidFill>
                  <a:schemeClr val="accent6">
                    <a:lumMod val="75000"/>
                  </a:schemeClr>
                </a:solidFill>
              </a:rPr>
              <a:t>Australian carriers had a 0% fatality rate,  but the least data points – only 5 incidents.</a:t>
            </a:r>
          </a:p>
        </p:txBody>
      </p:sp>
      <p:sp>
        <p:nvSpPr>
          <p:cNvPr id="4" name="Slide Number Placeholder 3">
            <a:extLst>
              <a:ext uri="{FF2B5EF4-FFF2-40B4-BE49-F238E27FC236}">
                <a16:creationId xmlns:a16="http://schemas.microsoft.com/office/drawing/2014/main" id="{E54EA5D4-1E30-49DD-A58C-946933F58EFE}"/>
              </a:ext>
            </a:extLst>
          </p:cNvPr>
          <p:cNvSpPr>
            <a:spLocks noGrp="1"/>
          </p:cNvSpPr>
          <p:nvPr>
            <p:ph type="sldNum" sz="quarter" idx="15"/>
          </p:nvPr>
        </p:nvSpPr>
        <p:spPr>
          <a:xfrm>
            <a:off x="11728948" y="6385422"/>
            <a:ext cx="288000" cy="288000"/>
          </a:xfrm>
        </p:spPr>
        <p:txBody>
          <a:bodyPr anchor="ctr">
            <a:normAutofit/>
          </a:bodyPr>
          <a:lstStyle/>
          <a:p>
            <a:pPr>
              <a:spcAft>
                <a:spcPts val="600"/>
              </a:spcAft>
            </a:pPr>
            <a:fld id="{B67B645E-C5E5-4727-B977-D372A0AA71D9}" type="slidenum">
              <a:rPr lang="en-US" smtClean="0"/>
              <a:pPr>
                <a:spcAft>
                  <a:spcPts val="600"/>
                </a:spcAft>
              </a:pPr>
              <a:t>6</a:t>
            </a:fld>
            <a:endParaRPr lang="en-US"/>
          </a:p>
        </p:txBody>
      </p:sp>
      <p:pic>
        <p:nvPicPr>
          <p:cNvPr id="5" name="Slide6">
            <a:hlinkClick r:id="" action="ppaction://media"/>
            <a:extLst>
              <a:ext uri="{FF2B5EF4-FFF2-40B4-BE49-F238E27FC236}">
                <a16:creationId xmlns:a16="http://schemas.microsoft.com/office/drawing/2014/main" id="{EC4931BC-775D-4CDD-988D-164EC4C2AC06}"/>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86688" y="359998"/>
            <a:ext cx="4289952" cy="2413098"/>
          </a:xfrm>
          <a:prstGeom prst="rect">
            <a:avLst/>
          </a:prstGeom>
        </p:spPr>
      </p:pic>
    </p:spTree>
    <p:custDataLst>
      <p:tags r:id="rId1"/>
    </p:custDataLst>
    <p:extLst>
      <p:ext uri="{BB962C8B-B14F-4D97-AF65-F5344CB8AC3E}">
        <p14:creationId xmlns:p14="http://schemas.microsoft.com/office/powerpoint/2010/main" val="3707108573"/>
      </p:ext>
    </p:extLst>
  </p:cSld>
  <p:clrMapOvr>
    <a:masterClrMapping/>
  </p:clrMapOvr>
  <mc:AlternateContent xmlns:mc="http://schemas.openxmlformats.org/markup-compatibility/2006">
    <mc:Choice xmlns:p14="http://schemas.microsoft.com/office/powerpoint/2010/main" Requires="p14">
      <p:transition spd="slow" p14:dur="3400" advTm="27344">
        <p14:reveal/>
      </p:transition>
    </mc:Choice>
    <mc:Fallback>
      <p:transition spd="slow" advTm="27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1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66" objId="5"/>
        <p14:stopEvt time="27325" objId="5"/>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99C2-32BF-423F-9FCB-C7261C5F4388}"/>
              </a:ext>
            </a:extLst>
          </p:cNvPr>
          <p:cNvSpPr>
            <a:spLocks noGrp="1"/>
          </p:cNvSpPr>
          <p:nvPr>
            <p:ph type="title"/>
          </p:nvPr>
        </p:nvSpPr>
        <p:spPr>
          <a:xfrm>
            <a:off x="432000" y="432000"/>
            <a:ext cx="10143235" cy="432000"/>
          </a:xfrm>
          <a:effectLst>
            <a:outerShdw blurRad="50800" dist="38100" dir="2700000" algn="tl" rotWithShape="0">
              <a:prstClr val="black">
                <a:alpha val="40000"/>
              </a:prstClr>
            </a:outerShdw>
          </a:effectLst>
        </p:spPr>
        <p:txBody>
          <a:bodyPr/>
          <a:lstStyle/>
          <a:p>
            <a:r>
              <a:rPr lang="en-US" dirty="0">
                <a:solidFill>
                  <a:srgbClr val="F28E2B"/>
                </a:solidFill>
              </a:rPr>
              <a:t>Plane Crashes by Model</a:t>
            </a:r>
          </a:p>
        </p:txBody>
      </p:sp>
      <p:sp>
        <p:nvSpPr>
          <p:cNvPr id="4" name="Slide Number Placeholder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a:lstStyle/>
          <a:p>
            <a:pPr algn="ctr"/>
            <a:fld id="{B67B645E-C5E5-4727-B977-D372A0AA71D9}" type="slidenum">
              <a:rPr lang="en-US" smtClean="0"/>
              <a:pPr algn="ctr"/>
              <a:t>7</a:t>
            </a:fld>
            <a:endParaRPr lang="en-US"/>
          </a:p>
        </p:txBody>
      </p:sp>
      <p:sp>
        <p:nvSpPr>
          <p:cNvPr id="6" name="TextBox 5">
            <a:extLst>
              <a:ext uri="{FF2B5EF4-FFF2-40B4-BE49-F238E27FC236}">
                <a16:creationId xmlns:a16="http://schemas.microsoft.com/office/drawing/2014/main" id="{DA9F18D5-F289-4024-AA09-2F449937B5D0}"/>
              </a:ext>
            </a:extLst>
          </p:cNvPr>
          <p:cNvSpPr txBox="1"/>
          <p:nvPr/>
        </p:nvSpPr>
        <p:spPr>
          <a:xfrm>
            <a:off x="57317" y="4362413"/>
            <a:ext cx="7402263"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b="1" dirty="0">
                <a:solidFill>
                  <a:srgbClr val="F28E2B"/>
                </a:solidFill>
              </a:rPr>
              <a:t>Boeing 737 had the most crashes, but on a crash/mile flown basis was in the top third of safe flights.</a:t>
            </a:r>
          </a:p>
          <a:p>
            <a:pPr marL="285750" indent="-285750">
              <a:buFont typeface="Arial" panose="020B0604020202020204" pitchFamily="34" charset="0"/>
              <a:buChar char="•"/>
            </a:pPr>
            <a:r>
              <a:rPr lang="en-US" b="1" dirty="0">
                <a:solidFill>
                  <a:srgbClr val="F28E2B"/>
                </a:solidFill>
              </a:rPr>
              <a:t>The Boeing 737 Max had the second highest after the Concorde, with 2 crashes after 650,000 flights.</a:t>
            </a:r>
          </a:p>
          <a:p>
            <a:pPr marL="285750" indent="-285750">
              <a:buFont typeface="Arial" panose="020B0604020202020204" pitchFamily="34" charset="0"/>
              <a:buChar char="•"/>
            </a:pPr>
            <a:r>
              <a:rPr lang="en-US" b="1" dirty="0">
                <a:solidFill>
                  <a:srgbClr val="F28E2B"/>
                </a:solidFill>
              </a:rPr>
              <a:t>The Boeing 737-600/700/800/900, for comparison, had 11 events in 110.3 million flights.</a:t>
            </a:r>
          </a:p>
        </p:txBody>
      </p:sp>
      <p:pic>
        <p:nvPicPr>
          <p:cNvPr id="5" name="Picture 4">
            <a:extLst>
              <a:ext uri="{FF2B5EF4-FFF2-40B4-BE49-F238E27FC236}">
                <a16:creationId xmlns:a16="http://schemas.microsoft.com/office/drawing/2014/main" id="{8428507C-215E-4E51-9C5E-04E52AB2530A}"/>
              </a:ext>
            </a:extLst>
          </p:cNvPr>
          <p:cNvPicPr>
            <a:picLocks noChangeAspect="1"/>
          </p:cNvPicPr>
          <p:nvPr/>
        </p:nvPicPr>
        <p:blipFill>
          <a:blip r:embed="rId6"/>
          <a:srcRect/>
          <a:stretch/>
        </p:blipFill>
        <p:spPr>
          <a:xfrm>
            <a:off x="1136058" y="934859"/>
            <a:ext cx="6323522" cy="3356696"/>
          </a:xfrm>
          <a:prstGeom prst="rect">
            <a:avLst/>
          </a:prstGeom>
        </p:spPr>
      </p:pic>
      <p:pic>
        <p:nvPicPr>
          <p:cNvPr id="7" name="Slide7">
            <a:hlinkClick r:id="" action="ppaction://media"/>
            <a:extLst>
              <a:ext uri="{FF2B5EF4-FFF2-40B4-BE49-F238E27FC236}">
                <a16:creationId xmlns:a16="http://schemas.microsoft.com/office/drawing/2014/main" id="{837EB094-F63B-47BD-B4DA-A4CDC0D45B3B}"/>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7543396" y="3950049"/>
            <a:ext cx="4329552" cy="2435373"/>
          </a:xfrm>
          <a:prstGeom prst="rect">
            <a:avLst/>
          </a:prstGeom>
        </p:spPr>
      </p:pic>
    </p:spTree>
    <p:custDataLst>
      <p:tags r:id="rId1"/>
    </p:custDataLst>
    <p:extLst>
      <p:ext uri="{BB962C8B-B14F-4D97-AF65-F5344CB8AC3E}">
        <p14:creationId xmlns:p14="http://schemas.microsoft.com/office/powerpoint/2010/main" val="3588028684"/>
      </p:ext>
    </p:extLst>
  </p:cSld>
  <p:clrMapOvr>
    <a:masterClrMapping/>
  </p:clrMapOvr>
  <mc:AlternateContent xmlns:mc="http://schemas.openxmlformats.org/markup-compatibility/2006">
    <mc:Choice xmlns:p14="http://schemas.microsoft.com/office/powerpoint/2010/main" Requires="p14">
      <p:transition spd="slow" p14:dur="3400" advTm="45499">
        <p14:reveal/>
      </p:transition>
    </mc:Choice>
    <mc:Fallback>
      <p:transition spd="slow" advTm="454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4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0" objId="7"/>
        <p14:stopEvt time="45497" objId="7"/>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a:effectLst>
            <a:outerShdw blurRad="50800" dist="38100" dir="2700000" algn="tl" rotWithShape="0">
              <a:prstClr val="black">
                <a:alpha val="40000"/>
              </a:prstClr>
            </a:outerShdw>
          </a:effectLst>
        </p:spPr>
        <p:txBody>
          <a:bodyPr/>
          <a:lstStyle/>
          <a:p>
            <a:r>
              <a:rPr lang="en-US" dirty="0">
                <a:solidFill>
                  <a:srgbClr val="F28E2B"/>
                </a:solidFill>
              </a:rPr>
              <a:t>Summary</a:t>
            </a:r>
          </a:p>
        </p:txBody>
      </p:sp>
      <p:sp>
        <p:nvSpPr>
          <p:cNvPr id="4" name="Subtitle 3">
            <a:extLst>
              <a:ext uri="{FF2B5EF4-FFF2-40B4-BE49-F238E27FC236}">
                <a16:creationId xmlns:a16="http://schemas.microsoft.com/office/drawing/2014/main" id="{EC56582A-55F9-4B18-95E7-DD8795CF21B9}"/>
              </a:ext>
            </a:extLst>
          </p:cNvPr>
          <p:cNvSpPr>
            <a:spLocks noGrp="1"/>
          </p:cNvSpPr>
          <p:nvPr>
            <p:ph type="subTitle" idx="1"/>
          </p:nvPr>
        </p:nvSpPr>
        <p:spPr bwMode="gray">
          <a:xfrm>
            <a:off x="8576840" y="3708115"/>
            <a:ext cx="3145849" cy="1415429"/>
          </a:xfrm>
          <a:effectLst>
            <a:outerShdw blurRad="50800" dist="38100" dir="2700000" algn="tl" rotWithShape="0">
              <a:prstClr val="black">
                <a:alpha val="40000"/>
              </a:prstClr>
            </a:outerShdw>
          </a:effectLst>
        </p:spPr>
        <p:txBody>
          <a:bodyPr/>
          <a:lstStyle/>
          <a:p>
            <a:r>
              <a:rPr lang="en-US" dirty="0">
                <a:solidFill>
                  <a:srgbClr val="F28E2B"/>
                </a:solidFill>
              </a:rPr>
              <a:t>Airplanes remain one of the safest ways to travel</a:t>
            </a:r>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119809" y="324870"/>
            <a:ext cx="4444800" cy="3383245"/>
          </a:xfrm>
          <a:effectLst>
            <a:outerShdw blurRad="50800" dist="38100" dir="2700000" algn="tl" rotWithShape="0">
              <a:prstClr val="black">
                <a:alpha val="40000"/>
              </a:prstClr>
            </a:outerShdw>
          </a:effectLst>
        </p:spPr>
        <p:txBody>
          <a:bodyPr/>
          <a:lstStyle/>
          <a:p>
            <a:r>
              <a:rPr lang="en-US" dirty="0">
                <a:solidFill>
                  <a:srgbClr val="F28E2B"/>
                </a:solidFill>
              </a:rPr>
              <a:t>Despite the picture painted by the media, airplane travel is safer than it has been in years.</a:t>
            </a:r>
          </a:p>
          <a:p>
            <a:r>
              <a:rPr lang="en-US" noProof="1">
                <a:solidFill>
                  <a:srgbClr val="F28E2B"/>
                </a:solidFill>
              </a:rPr>
              <a:t>The economic downturn will have an extreme effect on the industry, but even 9/11 and the Great Recession proved to be minor blips.</a:t>
            </a:r>
          </a:p>
          <a:p>
            <a:pPr lvl="1"/>
            <a:r>
              <a:rPr lang="en-US" noProof="1">
                <a:solidFill>
                  <a:srgbClr val="F28E2B"/>
                </a:solidFill>
              </a:rPr>
              <a:t>People are travelling far more often they had in the past, and a seismic shift like travel habits are unlikely to be permanent changes.</a:t>
            </a:r>
          </a:p>
          <a:p>
            <a:r>
              <a:rPr lang="en-US" noProof="1">
                <a:solidFill>
                  <a:srgbClr val="F28E2B"/>
                </a:solidFill>
              </a:rPr>
              <a:t>Safety incidents are on the decline and confined to a handful of carriers.</a:t>
            </a:r>
          </a:p>
        </p:txBody>
      </p:sp>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8</a:t>
            </a:fld>
            <a:endParaRPr lang="en-US" dirty="0"/>
          </a:p>
        </p:txBody>
      </p:sp>
      <p:pic>
        <p:nvPicPr>
          <p:cNvPr id="9" name="Picture Placeholder 8" descr="A large airplane at sunset&#10;&#10;Description automatically generated">
            <a:extLst>
              <a:ext uri="{FF2B5EF4-FFF2-40B4-BE49-F238E27FC236}">
                <a16:creationId xmlns:a16="http://schemas.microsoft.com/office/drawing/2014/main" id="{7CB51323-2472-4E76-A427-5D0616E41130}"/>
              </a:ext>
            </a:extLst>
          </p:cNvPr>
          <p:cNvPicPr>
            <a:picLocks noGrp="1" noChangeAspect="1"/>
          </p:cNvPicPr>
          <p:nvPr>
            <p:ph type="pic" sz="quarter" idx="10"/>
          </p:nvPr>
        </p:nvPicPr>
        <p:blipFill>
          <a:blip r:embed="rId6"/>
          <a:srcRect l="18677" r="18677"/>
          <a:stretch>
            <a:fillRect/>
          </a:stretch>
        </p:blipFill>
        <p:spPr/>
      </p:pic>
      <p:pic>
        <p:nvPicPr>
          <p:cNvPr id="7" name="Slide8">
            <a:hlinkClick r:id="" action="ppaction://media"/>
            <a:extLst>
              <a:ext uri="{FF2B5EF4-FFF2-40B4-BE49-F238E27FC236}">
                <a16:creationId xmlns:a16="http://schemas.microsoft.com/office/drawing/2014/main" id="{9CC3320B-8B08-44D6-9D5D-5CC519411718}"/>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290822" y="3604590"/>
            <a:ext cx="5344994" cy="3006559"/>
          </a:xfrm>
          <a:prstGeom prst="rect">
            <a:avLst/>
          </a:prstGeom>
        </p:spPr>
      </p:pic>
    </p:spTree>
    <p:custDataLst>
      <p:tags r:id="rId1"/>
    </p:custDataLst>
    <p:extLst>
      <p:ext uri="{BB962C8B-B14F-4D97-AF65-F5344CB8AC3E}">
        <p14:creationId xmlns:p14="http://schemas.microsoft.com/office/powerpoint/2010/main" val="3190245698"/>
      </p:ext>
    </p:extLst>
  </p:cSld>
  <p:clrMapOvr>
    <a:masterClrMapping/>
  </p:clrMapOvr>
  <mc:AlternateContent xmlns:mc="http://schemas.openxmlformats.org/markup-compatibility/2006">
    <mc:Choice xmlns:p14="http://schemas.microsoft.com/office/powerpoint/2010/main" Requires="p14">
      <p:transition spd="slow" p14:dur="3400" advTm="51138">
        <p14:reveal/>
      </p:transition>
    </mc:Choice>
    <mc:Fallback>
      <p:transition spd="slow" advTm="511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8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0" objId="7"/>
        <p14:stopEvt time="51138" objId="7"/>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a:effectLst>
            <a:outerShdw blurRad="50800" dist="38100" dir="2700000" algn="tl" rotWithShape="0">
              <a:prstClr val="black">
                <a:alpha val="40000"/>
              </a:prstClr>
            </a:outerShdw>
          </a:effectLst>
        </p:spPr>
        <p:txBody>
          <a:bodyPr/>
          <a:lstStyle/>
          <a:p>
            <a:r>
              <a:rPr lang="en-US" dirty="0">
                <a:solidFill>
                  <a:srgbClr val="F28E2B"/>
                </a:solidFill>
              </a:rPr>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bwMode="gray">
          <a:effectLst>
            <a:outerShdw blurRad="50800" dist="38100" dir="2700000" algn="tl" rotWithShape="0">
              <a:prstClr val="black">
                <a:alpha val="40000"/>
              </a:prstClr>
            </a:outerShdw>
          </a:effectLst>
        </p:spPr>
        <p:txBody>
          <a:bodyPr/>
          <a:lstStyle/>
          <a:p>
            <a:r>
              <a:rPr lang="en-US" noProof="1">
                <a:solidFill>
                  <a:srgbClr val="F28E2B"/>
                </a:solidFill>
              </a:rPr>
              <a:t>Kyle Morris</a:t>
            </a:r>
          </a:p>
        </p:txBody>
      </p:sp>
      <p:sp>
        <p:nvSpPr>
          <p:cNvPr id="7" name="Text Placeholder 6">
            <a:extLst>
              <a:ext uri="{FF2B5EF4-FFF2-40B4-BE49-F238E27FC236}">
                <a16:creationId xmlns:a16="http://schemas.microsoft.com/office/drawing/2014/main" id="{75739431-ADAD-416E-818C-4B616D2870E5}"/>
              </a:ext>
            </a:extLst>
          </p:cNvPr>
          <p:cNvSpPr>
            <a:spLocks noGrp="1"/>
          </p:cNvSpPr>
          <p:nvPr>
            <p:ph type="body" sz="quarter" idx="16"/>
          </p:nvPr>
        </p:nvSpPr>
        <p:spPr bwMode="gray">
          <a:xfrm>
            <a:off x="6851736" y="4195673"/>
            <a:ext cx="4303959" cy="252000"/>
          </a:xfrm>
          <a:effectLst>
            <a:outerShdw blurRad="50800" dist="38100" dir="2700000" algn="tl" rotWithShape="0">
              <a:prstClr val="black">
                <a:alpha val="40000"/>
              </a:prstClr>
            </a:outerShdw>
          </a:effectLst>
        </p:spPr>
        <p:txBody>
          <a:bodyPr/>
          <a:lstStyle/>
          <a:p>
            <a:r>
              <a:rPr lang="en-US" dirty="0">
                <a:solidFill>
                  <a:srgbClr val="F28E2B"/>
                </a:solidFill>
              </a:rPr>
              <a:t>kymorris@my365.Bellevue.edu	</a:t>
            </a:r>
          </a:p>
        </p:txBody>
      </p:sp>
      <p:sp>
        <p:nvSpPr>
          <p:cNvPr id="8" name="Text Placeholder 7">
            <a:extLst>
              <a:ext uri="{FF2B5EF4-FFF2-40B4-BE49-F238E27FC236}">
                <a16:creationId xmlns:a16="http://schemas.microsoft.com/office/drawing/2014/main" id="{2258B848-99A6-4681-9D22-50069C0BDE97}"/>
              </a:ext>
            </a:extLst>
          </p:cNvPr>
          <p:cNvSpPr>
            <a:spLocks noGrp="1"/>
          </p:cNvSpPr>
          <p:nvPr>
            <p:ph type="body" sz="quarter" idx="17"/>
          </p:nvPr>
        </p:nvSpPr>
        <p:spPr bwMode="gray">
          <a:xfrm>
            <a:off x="6851736" y="4486727"/>
            <a:ext cx="4305582" cy="252413"/>
          </a:xfrm>
          <a:effectLst>
            <a:outerShdw blurRad="50800" dist="38100" dir="2700000" algn="tl" rotWithShape="0">
              <a:prstClr val="black">
                <a:alpha val="40000"/>
              </a:prstClr>
            </a:outerShdw>
          </a:effectLst>
        </p:spPr>
        <p:txBody>
          <a:bodyPr/>
          <a:lstStyle/>
          <a:p>
            <a:r>
              <a:rPr lang="en-US" dirty="0">
                <a:solidFill>
                  <a:srgbClr val="F28E2B"/>
                </a:solidFill>
              </a:rPr>
              <a:t>https://github.com/jkylemorris/DSC640</a:t>
            </a:r>
          </a:p>
        </p:txBody>
      </p:sp>
      <p:pic>
        <p:nvPicPr>
          <p:cNvPr id="12" name="Graphic 11" descr="User"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301465" y="3884812"/>
            <a:ext cx="218900" cy="218900"/>
          </a:xfrm>
          <a:prstGeom prst="rect">
            <a:avLst/>
          </a:prstGeom>
        </p:spPr>
      </p:pic>
      <p:pic>
        <p:nvPicPr>
          <p:cNvPr id="13" name="Graphic 12" descr="Envelope" title="Icon Presenter Email">
            <a:extLst>
              <a:ext uri="{FF2B5EF4-FFF2-40B4-BE49-F238E27FC236}">
                <a16:creationId xmlns:a16="http://schemas.microsoft.com/office/drawing/2014/main" id="{A24A1417-AE3F-44AE-98EB-3E6ADA1E201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gray">
          <a:xfrm>
            <a:off x="11310492" y="4179618"/>
            <a:ext cx="218900" cy="218900"/>
          </a:xfrm>
          <a:prstGeom prst="rect">
            <a:avLst/>
          </a:prstGeom>
        </p:spPr>
      </p:pic>
      <p:pic>
        <p:nvPicPr>
          <p:cNvPr id="15" name="Graphic 14" descr="Link">
            <a:extLst>
              <a:ext uri="{FF2B5EF4-FFF2-40B4-BE49-F238E27FC236}">
                <a16:creationId xmlns:a16="http://schemas.microsoft.com/office/drawing/2014/main" id="{0161B5EF-405A-4DEA-8E00-0A6A7B71F7B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bwMode="gray">
          <a:xfrm>
            <a:off x="11293490" y="4452026"/>
            <a:ext cx="244786" cy="244786"/>
          </a:xfrm>
          <a:prstGeom prst="rect">
            <a:avLst/>
          </a:prstGeom>
        </p:spPr>
      </p:pic>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9</a:t>
            </a:fld>
            <a:endParaRPr lang="en-US" dirty="0"/>
          </a:p>
        </p:txBody>
      </p:sp>
    </p:spTree>
    <p:extLst>
      <p:ext uri="{BB962C8B-B14F-4D97-AF65-F5344CB8AC3E}">
        <p14:creationId xmlns:p14="http://schemas.microsoft.com/office/powerpoint/2010/main" val="3113318487"/>
      </p:ext>
    </p:extLst>
  </p:cSld>
  <p:clrMapOvr>
    <a:masterClrMapping/>
  </p:clrMapOvr>
  <mc:AlternateContent xmlns:mc="http://schemas.openxmlformats.org/markup-compatibility/2006">
    <mc:Choice xmlns:p14="http://schemas.microsoft.com/office/powerpoint/2010/main" Requires="p14">
      <p:transition spd="slow" p14:dur="3400" advTm="10534">
        <p14:reveal/>
      </p:transition>
    </mc:Choice>
    <mc:Fallback>
      <p:transition spd="slow" advTm="10534">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6.4"/>
</p:tagLst>
</file>

<file path=ppt/tags/tag2.xml><?xml version="1.0" encoding="utf-8"?>
<p:tagLst xmlns:a="http://schemas.openxmlformats.org/drawingml/2006/main" xmlns:r="http://schemas.openxmlformats.org/officeDocument/2006/relationships" xmlns:p="http://schemas.openxmlformats.org/presentationml/2006/main">
  <p:tag name="TIMING" val="|68.1"/>
</p:tagLst>
</file>

<file path=ppt/tags/tag3.xml><?xml version="1.0" encoding="utf-8"?>
<p:tagLst xmlns:a="http://schemas.openxmlformats.org/drawingml/2006/main" xmlns:r="http://schemas.openxmlformats.org/officeDocument/2006/relationships" xmlns:p="http://schemas.openxmlformats.org/presentationml/2006/main">
  <p:tag name="TIMING" val="|33.3"/>
</p:tagLst>
</file>

<file path=ppt/tags/tag4.xml><?xml version="1.0" encoding="utf-8"?>
<p:tagLst xmlns:a="http://schemas.openxmlformats.org/drawingml/2006/main" xmlns:r="http://schemas.openxmlformats.org/officeDocument/2006/relationships" xmlns:p="http://schemas.openxmlformats.org/presentationml/2006/main">
  <p:tag name="TIMING" val="|34.2"/>
</p:tagLst>
</file>

<file path=ppt/tags/tag5.xml><?xml version="1.0" encoding="utf-8"?>
<p:tagLst xmlns:a="http://schemas.openxmlformats.org/drawingml/2006/main" xmlns:r="http://schemas.openxmlformats.org/officeDocument/2006/relationships" xmlns:p="http://schemas.openxmlformats.org/presentationml/2006/main">
  <p:tag name="TIMING" val="|32.7"/>
</p:tagLst>
</file>

<file path=ppt/tags/tag6.xml><?xml version="1.0" encoding="utf-8"?>
<p:tagLst xmlns:a="http://schemas.openxmlformats.org/drawingml/2006/main" xmlns:r="http://schemas.openxmlformats.org/officeDocument/2006/relationships" xmlns:p="http://schemas.openxmlformats.org/presentationml/2006/main">
  <p:tag name="TIMING" val="|50.1"/>
</p:tagLst>
</file>

<file path=ppt/tags/tag7.xml><?xml version="1.0" encoding="utf-8"?>
<p:tagLst xmlns:a="http://schemas.openxmlformats.org/drawingml/2006/main" xmlns:r="http://schemas.openxmlformats.org/officeDocument/2006/relationships" xmlns:p="http://schemas.openxmlformats.org/presentationml/2006/main">
  <p:tag name="TIMING" val="|57.6"/>
</p:tagLst>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97392B02-48CE-4E37-9DE8-753DC8DEBC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3.xml><?xml version="1.0" encoding="utf-8"?>
<ds:datastoreItem xmlns:ds="http://schemas.openxmlformats.org/officeDocument/2006/customXml" ds:itemID="{7B247F30-5811-40C0-99EC-CF53200590BE}">
  <ds:schemaRefs>
    <ds:schemaRef ds:uri="http://schemas.microsoft.com/office/2006/metadata/properties"/>
    <ds:schemaRef ds:uri="16c05727-aa75-4e4a-9b5f-8a80a1165891"/>
    <ds:schemaRef ds:uri="http://purl.org/dc/elements/1.1/"/>
    <ds:schemaRef ds:uri="http://purl.org/dc/dcmitype/"/>
    <ds:schemaRef ds:uri="http://schemas.microsoft.com/office/2006/documentManagement/types"/>
    <ds:schemaRef ds:uri="71af3243-3dd4-4a8d-8c0d-dd76da1f02a5"/>
    <ds:schemaRef ds:uri="http://purl.org/dc/term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1448</Words>
  <Application>Microsoft Office PowerPoint</Application>
  <PresentationFormat>Widescreen</PresentationFormat>
  <Paragraphs>66</Paragraphs>
  <Slides>10</Slides>
  <Notes>10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Corbel</vt:lpstr>
      <vt:lpstr>Roboto</vt:lpstr>
      <vt:lpstr>Times New Roman</vt:lpstr>
      <vt:lpstr>Office Theme</vt:lpstr>
      <vt:lpstr>SAFETY IN THE AIRLINE INDUSTRY</vt:lpstr>
      <vt:lpstr>PowerPoint Presentation</vt:lpstr>
      <vt:lpstr>Relative Safety, Motor Vehicle versus Airplane</vt:lpstr>
      <vt:lpstr>Airline Industry Revenue by Year, Global</vt:lpstr>
      <vt:lpstr>Percent  Fatalities by Airline, 2000 - 2014</vt:lpstr>
      <vt:lpstr>Fatal and Total Incidents, by Region</vt:lpstr>
      <vt:lpstr>Plane Crashes by Model</vt:lpstr>
      <vt:lpstr>Summary</vt:lpstr>
      <vt:lpstr>Thank You</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2020-06-27T16:47:15Z</dcterms:created>
  <dcterms:modified xsi:type="dcterms:W3CDTF">2020-08-09T00:02:46Z</dcterms:modified>
</cp:coreProperties>
</file>